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293" r:id="rId3"/>
    <p:sldId id="257" r:id="rId4"/>
    <p:sldId id="287" r:id="rId5"/>
    <p:sldId id="259" r:id="rId6"/>
    <p:sldId id="260" r:id="rId7"/>
    <p:sldId id="266" r:id="rId8"/>
    <p:sldId id="286" r:id="rId9"/>
    <p:sldId id="264" r:id="rId10"/>
    <p:sldId id="295" r:id="rId11"/>
    <p:sldId id="268" r:id="rId12"/>
    <p:sldId id="273" r:id="rId13"/>
    <p:sldId id="274" r:id="rId14"/>
    <p:sldId id="284" r:id="rId15"/>
    <p:sldId id="294" r:id="rId16"/>
    <p:sldId id="280" r:id="rId17"/>
    <p:sldId id="283" r:id="rId18"/>
    <p:sldId id="288" r:id="rId19"/>
  </p:sldIdLst>
  <p:sldSz cx="9144000" cy="6858000" type="screen4x3"/>
  <p:notesSz cx="6797675" cy="992505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4B1156A-380E-4F78-BDF5-A606A8083BF9}" styleName="Средний стиль 4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1002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25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25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AA9DB6-BDAC-4487-8ACF-3FAD2267DDD2}" type="datetimeFigureOut">
              <a:rPr lang="ru-RU" smtClean="0"/>
              <a:pPr/>
              <a:t>05.08.2024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9163" y="744538"/>
            <a:ext cx="4959350" cy="3721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4399"/>
            <a:ext cx="5438140" cy="44662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7075"/>
            <a:ext cx="2945659" cy="49625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7075"/>
            <a:ext cx="2945659" cy="49625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8DA8A4-F967-4DEB-B8F6-1CE0EB40AC4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8DA8A4-F967-4DEB-B8F6-1CE0EB40AC4D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05.08.2024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05.08.2024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05.08.2024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05.08.2024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05.08.2024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05.08.2024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05.08.2024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05.08.2024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05.08.2024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05.08.2024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05.08.2024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05.08.2024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3.jpeg"/><Relationship Id="rId7" Type="http://schemas.openxmlformats.org/officeDocument/2006/relationships/image" Target="../media/image1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11" Type="http://schemas.openxmlformats.org/officeDocument/2006/relationships/image" Target="../media/image15.jpeg"/><Relationship Id="rId5" Type="http://schemas.openxmlformats.org/officeDocument/2006/relationships/image" Target="../media/image9.jpeg"/><Relationship Id="rId10" Type="http://schemas.openxmlformats.org/officeDocument/2006/relationships/image" Target="../media/image14.jpeg"/><Relationship Id="rId4" Type="http://schemas.openxmlformats.org/officeDocument/2006/relationships/image" Target="../media/image8.jpeg"/><Relationship Id="rId9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7" Type="http://schemas.openxmlformats.org/officeDocument/2006/relationships/image" Target="../media/image3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ORION\Desktop\ЭКОНОМИЧЕСКАЯ КОНФЕРЕНЦИЯ\krasivie-fony-dlya-prezentacii-1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85729"/>
            <a:ext cx="7772400" cy="1991143"/>
          </a:xfrm>
        </p:spPr>
        <p:txBody>
          <a:bodyPr>
            <a:normAutofit/>
          </a:bodyPr>
          <a:lstStyle/>
          <a:p>
            <a:r>
              <a:rPr lang="ru-RU" sz="2000" b="1" i="1" dirty="0" smtClean="0">
                <a:latin typeface="DejaVu Serif" pitchFamily="18" charset="0"/>
                <a:ea typeface="DejaVu Serif" pitchFamily="18" charset="0"/>
                <a:cs typeface="DejaVu Sans Condensed" pitchFamily="34" charset="0"/>
              </a:rPr>
              <a:t>Министерство труда и социальной защиты населения Ставропольского края </a:t>
            </a:r>
            <a:br>
              <a:rPr lang="ru-RU" sz="2000" b="1" i="1" dirty="0" smtClean="0">
                <a:latin typeface="DejaVu Serif" pitchFamily="18" charset="0"/>
                <a:ea typeface="DejaVu Serif" pitchFamily="18" charset="0"/>
                <a:cs typeface="DejaVu Sans Condensed" pitchFamily="34" charset="0"/>
              </a:rPr>
            </a:br>
            <a:r>
              <a:rPr lang="ru-RU" sz="2000" b="1" i="1" dirty="0" smtClean="0">
                <a:latin typeface="DejaVu Serif" pitchFamily="18" charset="0"/>
                <a:ea typeface="DejaVu Serif" pitchFamily="18" charset="0"/>
                <a:cs typeface="DejaVu Sans Condensed" pitchFamily="34" charset="0"/>
              </a:rPr>
              <a:t/>
            </a:r>
            <a:br>
              <a:rPr lang="ru-RU" sz="2000" b="1" i="1" dirty="0" smtClean="0">
                <a:latin typeface="DejaVu Serif" pitchFamily="18" charset="0"/>
                <a:ea typeface="DejaVu Serif" pitchFamily="18" charset="0"/>
                <a:cs typeface="DejaVu Sans Condensed" pitchFamily="34" charset="0"/>
              </a:rPr>
            </a:br>
            <a:r>
              <a:rPr lang="ru-RU" sz="1600" b="1" i="1" dirty="0" smtClean="0">
                <a:latin typeface="DejaVu Serif" pitchFamily="18" charset="0"/>
                <a:ea typeface="DejaVu Serif" pitchFamily="18" charset="0"/>
              </a:rPr>
              <a:t>ГБУСО «Новоалександровский комплексный центр социального обслуживания населения»</a:t>
            </a:r>
            <a:r>
              <a:rPr lang="ru-RU" sz="2000" b="1" i="1" dirty="0" smtClean="0">
                <a:solidFill>
                  <a:schemeClr val="accent5">
                    <a:lumMod val="50000"/>
                  </a:schemeClr>
                </a:solidFill>
                <a:latin typeface="DejaVu Serif" pitchFamily="18" charset="0"/>
                <a:ea typeface="DejaVu Serif" pitchFamily="18" charset="0"/>
              </a:rPr>
              <a:t/>
            </a:r>
            <a:br>
              <a:rPr lang="ru-RU" sz="2000" b="1" i="1" dirty="0" smtClean="0">
                <a:solidFill>
                  <a:schemeClr val="accent5">
                    <a:lumMod val="50000"/>
                  </a:schemeClr>
                </a:solidFill>
                <a:latin typeface="DejaVu Serif" pitchFamily="18" charset="0"/>
                <a:ea typeface="DejaVu Serif" pitchFamily="18" charset="0"/>
              </a:rPr>
            </a:br>
            <a:endParaRPr lang="ru-RU" sz="2000" b="1" i="1" dirty="0">
              <a:latin typeface="DejaVu Serif" pitchFamily="18" charset="0"/>
              <a:ea typeface="DejaVu Serif" pitchFamily="18" charset="0"/>
              <a:cs typeface="DejaVu Sans Condensed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28596" y="2857496"/>
            <a:ext cx="8286808" cy="3571900"/>
          </a:xfrm>
        </p:spPr>
        <p:txBody>
          <a:bodyPr>
            <a:noAutofit/>
          </a:bodyPr>
          <a:lstStyle/>
          <a:p>
            <a:r>
              <a:rPr lang="ru-RU" sz="6000" b="1" i="1" dirty="0" smtClean="0">
                <a:solidFill>
                  <a:schemeClr val="accent5">
                    <a:lumMod val="50000"/>
                  </a:schemeClr>
                </a:solidFill>
                <a:latin typeface="DejaVu Serif" pitchFamily="18" charset="0"/>
                <a:ea typeface="DejaVu Serif" pitchFamily="18" charset="0"/>
              </a:rPr>
              <a:t>«Серебряное волонтерство»</a:t>
            </a:r>
            <a:endParaRPr lang="ru-RU" sz="6000" b="1" i="1" dirty="0">
              <a:solidFill>
                <a:schemeClr val="accent5">
                  <a:lumMod val="50000"/>
                </a:schemeClr>
              </a:solidFill>
              <a:latin typeface="DejaVu Serif" pitchFamily="18" charset="0"/>
              <a:ea typeface="DejaVu Serif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ORION\Desktop\ЭКОНОМИЧЕСКАЯ КОНФЕРЕНЦИЯ\krasivie-fony-dlya-prezentacii-1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85729"/>
            <a:ext cx="5398368" cy="1991143"/>
          </a:xfrm>
        </p:spPr>
        <p:txBody>
          <a:bodyPr>
            <a:normAutofit fontScale="90000"/>
          </a:bodyPr>
          <a:lstStyle/>
          <a:p>
            <a:r>
              <a:rPr lang="ru-RU" sz="1800" b="1" dirty="0" smtClean="0">
                <a:solidFill>
                  <a:schemeClr val="accent5">
                    <a:lumMod val="75000"/>
                  </a:schemeClr>
                </a:solidFill>
                <a:latin typeface="DejaVu Serif" pitchFamily="18" charset="0"/>
                <a:ea typeface="DejaVu Serif" pitchFamily="18" charset="0"/>
                <a:cs typeface="DejaVu Sans Condensed" pitchFamily="34" charset="0"/>
              </a:rPr>
              <a:t>Министерство труда и социальной защиты населения Ставропольского края </a:t>
            </a:r>
            <a:r>
              <a:rPr lang="ru-RU" sz="2000" b="1" i="1" dirty="0" smtClean="0">
                <a:solidFill>
                  <a:schemeClr val="accent5">
                    <a:lumMod val="75000"/>
                  </a:schemeClr>
                </a:solidFill>
                <a:latin typeface="DejaVu Serif" pitchFamily="18" charset="0"/>
                <a:ea typeface="DejaVu Serif" pitchFamily="18" charset="0"/>
                <a:cs typeface="DejaVu Sans Condensed" pitchFamily="34" charset="0"/>
              </a:rPr>
              <a:t/>
            </a:r>
            <a:br>
              <a:rPr lang="ru-RU" sz="2000" b="1" i="1" dirty="0" smtClean="0">
                <a:solidFill>
                  <a:schemeClr val="accent5">
                    <a:lumMod val="75000"/>
                  </a:schemeClr>
                </a:solidFill>
                <a:latin typeface="DejaVu Serif" pitchFamily="18" charset="0"/>
                <a:ea typeface="DejaVu Serif" pitchFamily="18" charset="0"/>
                <a:cs typeface="DejaVu Sans Condensed" pitchFamily="34" charset="0"/>
              </a:rPr>
            </a:br>
            <a:r>
              <a:rPr lang="ru-RU" sz="2000" b="1" i="1" dirty="0" smtClean="0">
                <a:solidFill>
                  <a:schemeClr val="accent5">
                    <a:lumMod val="75000"/>
                  </a:schemeClr>
                </a:solidFill>
                <a:latin typeface="DejaVu Serif" pitchFamily="18" charset="0"/>
                <a:ea typeface="DejaVu Serif" pitchFamily="18" charset="0"/>
                <a:cs typeface="DejaVu Sans Condensed" pitchFamily="34" charset="0"/>
              </a:rPr>
              <a:t/>
            </a:r>
            <a:br>
              <a:rPr lang="ru-RU" sz="2000" b="1" i="1" dirty="0" smtClean="0">
                <a:solidFill>
                  <a:schemeClr val="accent5">
                    <a:lumMod val="75000"/>
                  </a:schemeClr>
                </a:solidFill>
                <a:latin typeface="DejaVu Serif" pitchFamily="18" charset="0"/>
                <a:ea typeface="DejaVu Serif" pitchFamily="18" charset="0"/>
                <a:cs typeface="DejaVu Sans Condensed" pitchFamily="34" charset="0"/>
              </a:rPr>
            </a:br>
            <a:r>
              <a:rPr lang="ru-RU" sz="2000" b="1" i="1" dirty="0" smtClean="0">
                <a:solidFill>
                  <a:schemeClr val="accent5">
                    <a:lumMod val="75000"/>
                  </a:schemeClr>
                </a:solidFill>
                <a:latin typeface="DejaVu Serif" pitchFamily="18" charset="0"/>
                <a:ea typeface="DejaVu Serif" pitchFamily="18" charset="0"/>
              </a:rPr>
              <a:t>ГБУСО «Новоалександровский комплексный центр социального обслуживания населения»</a:t>
            </a:r>
            <a:r>
              <a:rPr lang="ru-RU" sz="2000" b="1" i="1" dirty="0" smtClean="0">
                <a:solidFill>
                  <a:schemeClr val="accent5">
                    <a:lumMod val="50000"/>
                  </a:schemeClr>
                </a:solidFill>
                <a:latin typeface="DejaVu Serif" pitchFamily="18" charset="0"/>
                <a:ea typeface="DejaVu Serif" pitchFamily="18" charset="0"/>
              </a:rPr>
              <a:t/>
            </a:r>
            <a:br>
              <a:rPr lang="ru-RU" sz="2000" b="1" i="1" dirty="0" smtClean="0">
                <a:solidFill>
                  <a:schemeClr val="accent5">
                    <a:lumMod val="50000"/>
                  </a:schemeClr>
                </a:solidFill>
                <a:latin typeface="DejaVu Serif" pitchFamily="18" charset="0"/>
                <a:ea typeface="DejaVu Serif" pitchFamily="18" charset="0"/>
              </a:rPr>
            </a:br>
            <a:endParaRPr lang="ru-RU" sz="2000" b="1" i="1" dirty="0">
              <a:latin typeface="DejaVu Serif" pitchFamily="18" charset="0"/>
              <a:ea typeface="DejaVu Serif" pitchFamily="18" charset="0"/>
              <a:cs typeface="DejaVu Sans Condensed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28596" y="2708920"/>
            <a:ext cx="8286808" cy="3720476"/>
          </a:xfrm>
        </p:spPr>
        <p:txBody>
          <a:bodyPr>
            <a:noAutofit/>
          </a:bodyPr>
          <a:lstStyle/>
          <a:p>
            <a:endParaRPr lang="ru-RU" sz="1400" b="1" i="1" dirty="0" smtClean="0"/>
          </a:p>
          <a:p>
            <a:r>
              <a:rPr lang="ru-RU" sz="2800" b="1" i="1" dirty="0" smtClean="0">
                <a:solidFill>
                  <a:srgbClr val="C00000"/>
                </a:solidFill>
              </a:rPr>
              <a:t>Региональный проект</a:t>
            </a:r>
            <a:endParaRPr lang="ru-RU" sz="2800" dirty="0" smtClean="0">
              <a:solidFill>
                <a:srgbClr val="C00000"/>
              </a:solidFill>
            </a:endParaRPr>
          </a:p>
          <a:p>
            <a:r>
              <a:rPr lang="ru-RU" sz="2800" b="1" i="1" dirty="0" smtClean="0">
                <a:solidFill>
                  <a:srgbClr val="C00000"/>
                </a:solidFill>
              </a:rPr>
              <a:t>«Обеспечение системной поддержки и повышения качества жизни граждан старшего поколения </a:t>
            </a:r>
            <a:endParaRPr lang="ru-RU" sz="2800" dirty="0" smtClean="0">
              <a:solidFill>
                <a:srgbClr val="C00000"/>
              </a:solidFill>
            </a:endParaRPr>
          </a:p>
          <a:p>
            <a:r>
              <a:rPr lang="ru-RU" sz="2800" b="1" i="1" dirty="0" smtClean="0">
                <a:solidFill>
                  <a:srgbClr val="C00000"/>
                </a:solidFill>
              </a:rPr>
              <a:t>в Ставропольском крае».</a:t>
            </a:r>
            <a:endParaRPr lang="ru-RU" sz="2800" dirty="0" smtClean="0">
              <a:solidFill>
                <a:srgbClr val="C00000"/>
              </a:solidFill>
            </a:endParaRPr>
          </a:p>
          <a:p>
            <a:r>
              <a:rPr lang="ru-RU" sz="1400" dirty="0" smtClean="0"/>
              <a:t> </a:t>
            </a:r>
          </a:p>
          <a:p>
            <a:endParaRPr lang="ru-RU" sz="1400" b="1" i="1" dirty="0">
              <a:solidFill>
                <a:schemeClr val="accent5">
                  <a:lumMod val="50000"/>
                </a:schemeClr>
              </a:solidFill>
              <a:latin typeface="DejaVu Serif" pitchFamily="18" charset="0"/>
              <a:ea typeface="DejaVu Serif" pitchFamily="18" charset="0"/>
            </a:endParaRPr>
          </a:p>
        </p:txBody>
      </p:sp>
      <p:pic>
        <p:nvPicPr>
          <p:cNvPr id="6" name="Рисунок 5" descr="Demografiya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0152" y="332656"/>
            <a:ext cx="2782254" cy="1584176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ORION\Desktop\ЭКОНОМИЧЕСКАЯ КОНФЕРЕНЦИЯ\img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852936"/>
            <a:ext cx="8964488" cy="3816424"/>
          </a:xfrm>
        </p:spPr>
        <p:txBody>
          <a:bodyPr>
            <a:noAutofit/>
          </a:bodyPr>
          <a:lstStyle/>
          <a:p>
            <a:pPr algn="l"/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Серебряное» волонтёрство — это активно растущее в нашей стране движение. </a:t>
            </a:r>
            <a:b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Люди старшего возраста хотят и могут внести </a:t>
            </a:r>
            <a:b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неоценимый вклад в развитие нашего общества. </a:t>
            </a:r>
            <a:b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Их жизненный и профессиональный опыт, стремление оставаться «на волне», сложившиеся с годами идеалы и принципы позволяют им стать незаменимыми помощниками и наставниками в разных сферах деятельности.</a:t>
            </a:r>
            <a:endParaRPr lang="ru-RU" sz="2800" b="1" i="1" dirty="0">
              <a:solidFill>
                <a:srgbClr val="002060"/>
              </a:solidFill>
              <a:latin typeface="Times New Roman" pitchFamily="18" charset="0"/>
              <a:ea typeface="DejaVu Serif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203848" y="188641"/>
            <a:ext cx="594015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«В основе волонтерского движения лежит старый как мир принцип:</a:t>
            </a:r>
            <a:b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хочешь почувствовать себя человеком - помоги другому» </a:t>
            </a:r>
            <a:endParaRPr lang="ru-RU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16632"/>
            <a:ext cx="3203848" cy="259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ORION\Desktop\ЭКОНОМИЧЕСКАЯ КОНФЕРЕНЦИЯ\img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786190"/>
            <a:ext cx="8229600" cy="2143140"/>
          </a:xfrm>
        </p:spPr>
        <p:txBody>
          <a:bodyPr>
            <a:normAutofit/>
          </a:bodyPr>
          <a:lstStyle/>
          <a:p>
            <a:r>
              <a:rPr lang="ru-RU" sz="2000" dirty="0" smtClean="0">
                <a:solidFill>
                  <a:srgbClr val="002060"/>
                </a:solidFill>
              </a:rPr>
              <a:t> </a:t>
            </a: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Реализация программы  «Волонтеры серебряного возраста» ведется в ГБУСО «Новоалександровский КЦСОН» с 2017 года. </a:t>
            </a:r>
            <a:endParaRPr lang="ru-RU" sz="2800" b="1" i="1" dirty="0">
              <a:solidFill>
                <a:srgbClr val="002060"/>
              </a:solidFill>
              <a:latin typeface="Times New Roman" pitchFamily="18" charset="0"/>
              <a:ea typeface="DejaVu Serif" pitchFamily="18" charset="0"/>
              <a:cs typeface="Times New Roman" pitchFamily="18" charset="0"/>
            </a:endParaRPr>
          </a:p>
        </p:txBody>
      </p:sp>
      <p:pic>
        <p:nvPicPr>
          <p:cNvPr id="5" name="Picture 2" descr="D:\Документы\НОВЫЕ СТЕНДЫ\СТЕНД СОЦИАЛЬНЫЕ ПАРТНЕРЫ\ЗДАНИЕ ЦЕНТРА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23928" y="548680"/>
            <a:ext cx="4720038" cy="26660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Рисунок 3" descr="C:\Users\ORION\Desktop\ФОНЫ 2017\circle.pn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7584" y="260648"/>
            <a:ext cx="1944216" cy="18448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ORION\Desktop\ЭКОНОМИЧЕСКАЯ КОНФЕРЕНЦИЯ\img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Autofit/>
          </a:bodyPr>
          <a:lstStyle/>
          <a:p>
            <a:r>
              <a:rPr lang="ru-RU" sz="4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Команда волонтеров</a:t>
            </a:r>
            <a:endParaRPr lang="ru-RU" sz="4000" b="1" i="1" dirty="0">
              <a:solidFill>
                <a:srgbClr val="C00000"/>
              </a:solidFill>
              <a:latin typeface="DejaVu Serif" pitchFamily="18" charset="0"/>
              <a:ea typeface="DejaVu Serif" pitchFamily="18" charset="0"/>
            </a:endParaRPr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Команда волонтеров «Серебряного возраста»  в 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2018 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году состояла из 35 человек.</a:t>
            </a:r>
          </a:p>
          <a:p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Рисунок 8" descr="C:\Users\Татьяна\Desktop\с 03.10.2016г\Добровольцы\до 15.10.18г\общая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83768" y="3068960"/>
            <a:ext cx="4536504" cy="31988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ORION\Desktop\ЭКОНОМИЧЕСКАЯ КОНФЕРЕНЦИЯ\img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728192"/>
          </a:xfrm>
        </p:spPr>
        <p:txBody>
          <a:bodyPr>
            <a:noAutofit/>
          </a:bodyPr>
          <a:lstStyle/>
          <a:p>
            <a:r>
              <a:rPr lang="ru-RU" sz="36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На данный момент состав «серебряных»волонтеров увеличился до 65 человек.</a:t>
            </a:r>
            <a:r>
              <a:rPr lang="ru-RU" sz="2000" dirty="0" smtClean="0"/>
              <a:t/>
            </a:r>
            <a:br>
              <a:rPr lang="ru-RU" sz="2000" dirty="0" smtClean="0"/>
            </a:br>
            <a:endParaRPr lang="ru-RU" sz="2000" b="1" i="1" dirty="0">
              <a:solidFill>
                <a:srgbClr val="002060"/>
              </a:solidFill>
              <a:latin typeface="DejaVu Serif" pitchFamily="18" charset="0"/>
              <a:ea typeface="DejaVu Serif" pitchFamily="18" charset="0"/>
            </a:endParaRPr>
          </a:p>
        </p:txBody>
      </p:sp>
      <p:pic>
        <p:nvPicPr>
          <p:cNvPr id="7" name="Содержимое 6" descr="C:\Users\Татьяна\Desktop\с 03.10.2016г\Добровольцы\до 15.10.18г\ОСО № 4.jpg"/>
          <p:cNvPicPr>
            <a:picLocks noGrp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700808"/>
            <a:ext cx="3840927" cy="2448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C:\Users\Татьяна\Desktop\IMG-20181009-WA0003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4149080"/>
            <a:ext cx="2987824" cy="2520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9" descr="C:\Users\Татьяна\Desktop\IMG_20181009_152201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563888" y="1700808"/>
            <a:ext cx="2808312" cy="2232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Рисунок 10" descr="C:\Users\Татьяна\Desktop\IMG-20181009-WA0004.jp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699792" y="3861048"/>
            <a:ext cx="2088232" cy="280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Рисунок 11" descr="C:\Users\Татьяна\Desktop\с 03.10.2016г\Добровольцы\до 15.10.18г\ОСОГ № 7.jpg"/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 flipH="1">
            <a:off x="4716015" y="3861048"/>
            <a:ext cx="2019479" cy="280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Рисунок 12" descr="C:\Users\Татьяна\Desktop\с 03.10.2016г\Добровольцы\до 15.10.18г\ОСО № 2.jpg"/>
          <p:cNvPicPr/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372200" y="4797152"/>
            <a:ext cx="2771800" cy="1829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Рисунок 13" descr="C:\Users\Татьяна\Desktop\фото ВОЛОНТЕРЫ ОСО 3\ОСО № 1.jpg"/>
          <p:cNvPicPr/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372200" y="3068960"/>
            <a:ext cx="2771800" cy="1828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Рисунок 14" descr="C:\Users\Татьяна\Desktop\с 03.10.2016г\Добровольцы\до 15.10.18г\ОСО № 3.jpg"/>
          <p:cNvPicPr/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372200" y="1700808"/>
            <a:ext cx="2771800" cy="1368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ORION\Desktop\ЭКОНОМИЧЕСКАЯ КОНФЕРЕНЦИЯ\img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936104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rgbClr val="C00000"/>
                </a:solidFill>
                <a:latin typeface="DejaVu Serif" pitchFamily="18" charset="0"/>
                <a:ea typeface="DejaVu Serif" pitchFamily="18" charset="0"/>
              </a:rPr>
              <a:t>Деятельность волонтеров</a:t>
            </a:r>
            <a:endParaRPr lang="ru-RU" sz="3200" dirty="0">
              <a:solidFill>
                <a:srgbClr val="C00000"/>
              </a:solidFill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251520" y="1124744"/>
            <a:ext cx="8640960" cy="5328592"/>
          </a:xfrm>
        </p:spPr>
        <p:txBody>
          <a:bodyPr>
            <a:normAutofit/>
          </a:bodyPr>
          <a:lstStyle/>
          <a:p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Волонтеры «серебряного» возраста систематически ведут профилактическую работу с населением по предупреждению мошенничества;</a:t>
            </a:r>
          </a:p>
          <a:p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 вопросам здорового образа жизни, методов оздоровления, поддержания и сохранения здоровья, профилактики различных заболеваний; </a:t>
            </a:r>
          </a:p>
          <a:p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Организуют культурный досуг пожилых граждан. Это и доставка художественной литературы на дом и вечера поэзии.  </a:t>
            </a:r>
            <a:endParaRPr lang="ru-RU" sz="24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C:\Users\Orion\Desktop\P1190089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64088" y="4437112"/>
            <a:ext cx="3024336" cy="2160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C:\Users\Татьяна\Desktop\НА САЙТ+ фото\10 марта 8 марта Приходько\P1190150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5576" y="4437112"/>
            <a:ext cx="3168352" cy="21740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ORION\Desktop\ЭКОНОМИЧЕСКАЯ КОНФЕРЕНЦИЯ\img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19256" cy="1368152"/>
          </a:xfrm>
        </p:spPr>
        <p:txBody>
          <a:bodyPr>
            <a:noAutofit/>
          </a:bodyPr>
          <a:lstStyle/>
          <a:p>
            <a:r>
              <a:rPr lang="ru-RU" sz="36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Участвуют во всех мероприятиях Центра</a:t>
            </a:r>
            <a:br>
              <a:rPr lang="ru-RU" sz="36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3600" b="1" i="1" dirty="0">
              <a:solidFill>
                <a:srgbClr val="C00000"/>
              </a:solidFill>
              <a:latin typeface="Times New Roman" pitchFamily="18" charset="0"/>
              <a:ea typeface="DejaVu Serif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E:\IMG_0305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1556792"/>
            <a:ext cx="3744416" cy="259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" descr="C:\Users\Татьяна\Desktop\НА САЙТ+ фото\добро Назаренко 10.02.17\P117068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55776" y="3933056"/>
            <a:ext cx="4127269" cy="2736304"/>
          </a:xfrm>
          <a:prstGeom prst="rect">
            <a:avLst/>
          </a:prstGeom>
          <a:noFill/>
        </p:spPr>
      </p:pic>
      <p:pic>
        <p:nvPicPr>
          <p:cNvPr id="9" name="Содержимое 8" descr="\\192.168.10.213\все тут\Фото\золотая осень 2023 г\IMG_20230929_104721.jpg"/>
          <p:cNvPicPr>
            <a:picLocks noGrp="1"/>
          </p:cNvPicPr>
          <p:nvPr>
            <p:ph idx="1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44008" y="1484785"/>
            <a:ext cx="3816424" cy="26642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ORION\Desktop\ЭКОНОМИЧЕСКАЯ КОНФЕРЕНЦИЯ\img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19256" cy="1354162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rgbClr val="C00000"/>
                </a:solidFill>
                <a:latin typeface="Times New Roman" pitchFamily="18" charset="0"/>
                <a:ea typeface="DejaVu Serif" pitchFamily="18" charset="0"/>
                <a:cs typeface="Times New Roman" pitchFamily="18" charset="0"/>
              </a:rPr>
              <a:t>Оказание адресной помощи</a:t>
            </a:r>
            <a:endParaRPr lang="ru-RU" sz="3600" b="1" dirty="0">
              <a:solidFill>
                <a:srgbClr val="C00000"/>
              </a:solidFill>
              <a:latin typeface="Times New Roman" pitchFamily="18" charset="0"/>
              <a:ea typeface="DejaVu Serif" pitchFamily="18" charset="0"/>
              <a:cs typeface="Times New Roman" pitchFamily="18" charset="0"/>
            </a:endParaRPr>
          </a:p>
        </p:txBody>
      </p:sp>
      <p:sp>
        <p:nvSpPr>
          <p:cNvPr id="8" name="Содержимое 7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5229200"/>
          </a:xfrm>
        </p:spPr>
        <p:txBody>
          <a:bodyPr>
            <a:normAutofit/>
          </a:bodyPr>
          <a:lstStyle/>
          <a:p>
            <a:pPr algn="just"/>
            <a:r>
              <a:rPr lang="ru-RU" sz="2800" dirty="0" smtClean="0">
                <a:solidFill>
                  <a:srgbClr val="002060"/>
                </a:solidFill>
              </a:rPr>
              <a:t>Волонтеры оказывают  помощь различной направленности гражданам пожилого возраста, </a:t>
            </a:r>
          </a:p>
          <a:p>
            <a:pPr algn="just">
              <a:buNone/>
            </a:pPr>
            <a:r>
              <a:rPr lang="ru-RU" sz="2800" dirty="0" smtClean="0">
                <a:solidFill>
                  <a:srgbClr val="002060"/>
                </a:solidFill>
              </a:rPr>
              <a:t>     в том числе имеющим тяжелые ограничения жизнедеятельности это:</a:t>
            </a:r>
          </a:p>
          <a:p>
            <a:pPr algn="just"/>
            <a:r>
              <a:rPr lang="ru-RU" sz="2800" dirty="0" smtClean="0">
                <a:solidFill>
                  <a:srgbClr val="002060"/>
                </a:solidFill>
              </a:rPr>
              <a:t> </a:t>
            </a:r>
            <a:r>
              <a:rPr lang="ru-RU" sz="2800" dirty="0" err="1" smtClean="0">
                <a:solidFill>
                  <a:srgbClr val="002060"/>
                </a:solidFill>
              </a:rPr>
              <a:t>соц.-бытовые</a:t>
            </a:r>
            <a:r>
              <a:rPr lang="ru-RU" sz="2800" dirty="0" smtClean="0">
                <a:solidFill>
                  <a:srgbClr val="002060"/>
                </a:solidFill>
              </a:rPr>
              <a:t> услуги, </a:t>
            </a:r>
          </a:p>
          <a:p>
            <a:pPr algn="just"/>
            <a:r>
              <a:rPr lang="ru-RU" sz="2800" dirty="0" smtClean="0">
                <a:solidFill>
                  <a:srgbClr val="002060"/>
                </a:solidFill>
              </a:rPr>
              <a:t>медицинские услуги, </a:t>
            </a:r>
          </a:p>
          <a:p>
            <a:pPr algn="just"/>
            <a:r>
              <a:rPr lang="ru-RU" sz="2800" dirty="0" smtClean="0">
                <a:solidFill>
                  <a:srgbClr val="002060"/>
                </a:solidFill>
              </a:rPr>
              <a:t>транспортные</a:t>
            </a:r>
          </a:p>
          <a:p>
            <a:pPr algn="just">
              <a:buNone/>
            </a:pPr>
            <a:endParaRPr lang="ru-RU" sz="2800" dirty="0">
              <a:solidFill>
                <a:srgbClr val="002060"/>
              </a:solidFill>
            </a:endParaRPr>
          </a:p>
        </p:txBody>
      </p:sp>
      <p:pic>
        <p:nvPicPr>
          <p:cNvPr id="6" name="Рисунок 5" descr="Благотворительные акции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36096" y="3068960"/>
            <a:ext cx="3481084" cy="17500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C:\Users\Татьяна\Desktop\статья май ОСО6\Чистый двор 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35896" y="4941168"/>
            <a:ext cx="3168352" cy="17895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ORION\Desktop\ЭКОНОМИЧЕСКАЯ КОНФЕРЕНЦИЯ\img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19256" cy="1354162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rgbClr val="C00000"/>
                </a:solidFill>
                <a:latin typeface="Times New Roman" pitchFamily="18" charset="0"/>
                <a:ea typeface="DejaVu Serif" pitchFamily="18" charset="0"/>
                <a:cs typeface="Times New Roman" pitchFamily="18" charset="0"/>
              </a:rPr>
              <a:t>Оказание помощи </a:t>
            </a:r>
            <a:r>
              <a:rPr lang="ru-RU" sz="3600" b="1" dirty="0" smtClean="0">
                <a:solidFill>
                  <a:srgbClr val="C00000"/>
                </a:solidFill>
              </a:rPr>
              <a:t>участникам СВО</a:t>
            </a:r>
            <a:endParaRPr lang="ru-RU" sz="3600" b="1" dirty="0">
              <a:solidFill>
                <a:srgbClr val="C00000"/>
              </a:solidFill>
              <a:latin typeface="Times New Roman" pitchFamily="18" charset="0"/>
              <a:ea typeface="DejaVu Serif" pitchFamily="18" charset="0"/>
              <a:cs typeface="Times New Roman" pitchFamily="18" charset="0"/>
            </a:endParaRPr>
          </a:p>
        </p:txBody>
      </p:sp>
      <p:sp>
        <p:nvSpPr>
          <p:cNvPr id="8" name="Содержимое 7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5229200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sz="2800" dirty="0" smtClean="0">
                <a:solidFill>
                  <a:srgbClr val="002060"/>
                </a:solidFill>
              </a:rPr>
              <a:t>    В рамках помощи, волонтеры «серебряного» возраста  начали плести маскировочные сети, которые широко применяются для маскировки бойцов, вооружения, военной техники и других важных объектов.</a:t>
            </a:r>
            <a:endParaRPr lang="ru-RU" sz="2800" dirty="0">
              <a:solidFill>
                <a:srgbClr val="002060"/>
              </a:solidFill>
            </a:endParaRPr>
          </a:p>
        </p:txBody>
      </p:sp>
      <p:pic>
        <p:nvPicPr>
          <p:cNvPr id="3074" name="Рисунок 3" descr="C:\Users\Татьяна\Desktop\6373edc503896033f1cb836d542a9e6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6056" y="4005064"/>
            <a:ext cx="3581400" cy="2295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Рисунок 1" descr="С молитвой, добротой и любовью…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7584" y="4005064"/>
            <a:ext cx="375285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ORION\Desktop\ЭКОНОМИЧЕСКАЯ КОНФЕРЕНЦИЯ\img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484784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rgbClr val="C00000"/>
                </a:solidFill>
                <a:latin typeface="Times New Roman" pitchFamily="18" charset="0"/>
                <a:ea typeface="DejaVu Serif" pitchFamily="18" charset="0"/>
                <a:cs typeface="Times New Roman" pitchFamily="18" charset="0"/>
              </a:rPr>
              <a:t>Занятия Академии здорового образа жизни В.А.Скакуна</a:t>
            </a:r>
            <a:endParaRPr lang="ru-RU" sz="3200" b="1" dirty="0">
              <a:solidFill>
                <a:srgbClr val="C00000"/>
              </a:solidFill>
              <a:latin typeface="Times New Roman" pitchFamily="18" charset="0"/>
              <a:ea typeface="DejaVu Serif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55576" y="4437112"/>
            <a:ext cx="784887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 помощью волонтеров   </a:t>
            </a:r>
          </a:p>
          <a:p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  участию в данных</a:t>
            </a:r>
          </a:p>
          <a:p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мероприятиях привлечено </a:t>
            </a:r>
          </a:p>
          <a:p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около 60 граждан.</a:t>
            </a:r>
            <a:endParaRPr lang="ru-RU" sz="2800" dirty="0">
              <a:solidFill>
                <a:srgbClr val="002060"/>
              </a:solidFill>
            </a:endParaRPr>
          </a:p>
        </p:txBody>
      </p:sp>
      <p:sp>
        <p:nvSpPr>
          <p:cNvPr id="8" name="Содержимое 7"/>
          <p:cNvSpPr>
            <a:spLocks noGrp="1"/>
          </p:cNvSpPr>
          <p:nvPr>
            <p:ph idx="1"/>
          </p:nvPr>
        </p:nvSpPr>
        <p:spPr>
          <a:xfrm>
            <a:off x="457200" y="1600201"/>
            <a:ext cx="7643192" cy="3484984"/>
          </a:xfrm>
        </p:spPr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1027" name="Picture 3" descr="IMG_20190117_11041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1700808"/>
            <a:ext cx="4032448" cy="2736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Рисунок 4" descr="\\192.168.10.213\папка обмена\ФОРУМ 2023\ОТПРАВИТЬ ФОТО\Новоалександровский КЦСОН. Занятия по методике В.Скакуна..jpg"/>
          <p:cNvPicPr>
            <a:picLocks noChangeArrowheads="1"/>
          </p:cNvPicPr>
          <p:nvPr/>
        </p:nvPicPr>
        <p:blipFill>
          <a:blip r:embed="rId4" cstate="print"/>
          <a:srcRect t="-276" r="-31" b="-407"/>
          <a:stretch>
            <a:fillRect/>
          </a:stretch>
        </p:blipFill>
        <p:spPr bwMode="auto">
          <a:xfrm>
            <a:off x="4932040" y="3068960"/>
            <a:ext cx="3960440" cy="3096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ORION\Desktop\ЭКОНОМИЧЕСКАЯ КОНФЕРЕНЦИЯ\img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467544" y="1052736"/>
            <a:ext cx="8568952" cy="5400600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dirty="0" smtClean="0">
                <a:solidFill>
                  <a:srgbClr val="002060"/>
                </a:solidFill>
              </a:rPr>
              <a:t>Волонтерами «серебряного возраста»</a:t>
            </a:r>
          </a:p>
          <a:p>
            <a:pPr>
              <a:buNone/>
            </a:pPr>
            <a:r>
              <a:rPr lang="ru-RU" dirty="0" smtClean="0">
                <a:solidFill>
                  <a:srgbClr val="002060"/>
                </a:solidFill>
              </a:rPr>
              <a:t>оказывается содействие </a:t>
            </a:r>
          </a:p>
          <a:p>
            <a:pPr>
              <a:buNone/>
            </a:pPr>
            <a:r>
              <a:rPr lang="ru-RU" dirty="0" smtClean="0">
                <a:solidFill>
                  <a:srgbClr val="002060"/>
                </a:solidFill>
              </a:rPr>
              <a:t>в организации досуга </a:t>
            </a:r>
          </a:p>
          <a:p>
            <a:pPr>
              <a:buNone/>
            </a:pPr>
            <a:r>
              <a:rPr lang="ru-RU" dirty="0" smtClean="0">
                <a:solidFill>
                  <a:srgbClr val="002060"/>
                </a:solidFill>
              </a:rPr>
              <a:t>пенсионеров, в рамках </a:t>
            </a:r>
          </a:p>
          <a:p>
            <a:pPr>
              <a:buNone/>
            </a:pPr>
            <a:r>
              <a:rPr lang="ru-RU" dirty="0" smtClean="0">
                <a:solidFill>
                  <a:srgbClr val="002060"/>
                </a:solidFill>
              </a:rPr>
              <a:t>реализации программы </a:t>
            </a:r>
          </a:p>
          <a:p>
            <a:pPr>
              <a:buNone/>
            </a:pPr>
            <a:r>
              <a:rPr lang="ru-RU" dirty="0" smtClean="0">
                <a:solidFill>
                  <a:srgbClr val="002060"/>
                </a:solidFill>
              </a:rPr>
              <a:t>«Социальный туризм».</a:t>
            </a:r>
          </a:p>
          <a:p>
            <a:pPr>
              <a:buNone/>
            </a:pPr>
            <a:r>
              <a:rPr lang="ru-RU" dirty="0" smtClean="0">
                <a:solidFill>
                  <a:srgbClr val="002060"/>
                </a:solidFill>
              </a:rPr>
              <a:t>Организованы поездки,  для </a:t>
            </a:r>
          </a:p>
          <a:p>
            <a:pPr>
              <a:buNone/>
            </a:pPr>
            <a:r>
              <a:rPr lang="ru-RU" dirty="0" smtClean="0">
                <a:solidFill>
                  <a:srgbClr val="002060"/>
                </a:solidFill>
              </a:rPr>
              <a:t>пожилых граждан,  </a:t>
            </a:r>
          </a:p>
          <a:p>
            <a:pPr>
              <a:buNone/>
            </a:pPr>
            <a:r>
              <a:rPr lang="ru-RU" dirty="0" smtClean="0">
                <a:solidFill>
                  <a:srgbClr val="002060"/>
                </a:solidFill>
              </a:rPr>
              <a:t>с посещением г.источника в</a:t>
            </a:r>
          </a:p>
          <a:p>
            <a:pPr>
              <a:buNone/>
            </a:pPr>
            <a:r>
              <a:rPr lang="ru-RU" dirty="0" smtClean="0">
                <a:solidFill>
                  <a:srgbClr val="002060"/>
                </a:solidFill>
              </a:rPr>
              <a:t> ст.Мостовскую </a:t>
            </a:r>
          </a:p>
          <a:p>
            <a:pPr>
              <a:buNone/>
            </a:pPr>
            <a:r>
              <a:rPr lang="ru-RU" dirty="0" smtClean="0">
                <a:solidFill>
                  <a:srgbClr val="002060"/>
                </a:solidFill>
              </a:rPr>
              <a:t>Краснодарского  края.</a:t>
            </a: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66130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«Социальный туризм»</a:t>
            </a:r>
            <a:endParaRPr lang="ru-RU" sz="3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3" descr="D:\Документы\Фото Архыз 2авг2012\IMG_50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96136" y="1916832"/>
            <a:ext cx="3048834" cy="45365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ORION\Desktop\ЭКОНОМИЧЕСКАЯ КОНФЕРЕНЦИЯ\img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404664"/>
            <a:ext cx="8363272" cy="1872208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rgbClr val="C00000"/>
                </a:solidFill>
                <a:latin typeface="Times New Roman" pitchFamily="18" charset="0"/>
                <a:ea typeface="DejaVu Serif" pitchFamily="18" charset="0"/>
                <a:cs typeface="Times New Roman" pitchFamily="18" charset="0"/>
              </a:rPr>
              <a:t>                       Участие в ежегодном</a:t>
            </a:r>
            <a:br>
              <a:rPr lang="ru-RU" sz="3200" b="1" dirty="0" smtClean="0">
                <a:solidFill>
                  <a:srgbClr val="C00000"/>
                </a:solidFill>
                <a:latin typeface="Times New Roman" pitchFamily="18" charset="0"/>
                <a:ea typeface="DejaVu Serif" pitchFamily="18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srgbClr val="C00000"/>
                </a:solidFill>
                <a:latin typeface="Times New Roman" pitchFamily="18" charset="0"/>
                <a:ea typeface="DejaVu Serif" pitchFamily="18" charset="0"/>
                <a:cs typeface="Times New Roman" pitchFamily="18" charset="0"/>
              </a:rPr>
              <a:t>                       Краевом Слете </a:t>
            </a:r>
            <a:br>
              <a:rPr lang="ru-RU" sz="3200" b="1" dirty="0" smtClean="0">
                <a:solidFill>
                  <a:srgbClr val="C00000"/>
                </a:solidFill>
                <a:latin typeface="Times New Roman" pitchFamily="18" charset="0"/>
                <a:ea typeface="DejaVu Serif" pitchFamily="18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srgbClr val="C00000"/>
                </a:solidFill>
                <a:latin typeface="Times New Roman" pitchFamily="18" charset="0"/>
                <a:ea typeface="DejaVu Serif" pitchFamily="18" charset="0"/>
                <a:cs typeface="Times New Roman" pitchFamily="18" charset="0"/>
              </a:rPr>
              <a:t>                       добровольческого </a:t>
            </a:r>
            <a:r>
              <a:rPr lang="ru-RU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движения  </a:t>
            </a:r>
            <a:br>
              <a:rPr lang="ru-RU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           «Серебряное волонтерство».</a:t>
            </a:r>
            <a:endParaRPr lang="ru-RU" sz="3200" b="1" dirty="0">
              <a:solidFill>
                <a:srgbClr val="C00000"/>
              </a:solidFill>
              <a:latin typeface="Times New Roman" pitchFamily="18" charset="0"/>
              <a:ea typeface="DejaVu Serif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2420888"/>
            <a:ext cx="8229600" cy="3744416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sz="2800" dirty="0" smtClean="0">
                <a:solidFill>
                  <a:srgbClr val="002060"/>
                </a:solidFill>
              </a:rPr>
              <a:t>С 2019 года, отмечены благодарственными письмами Брежнев Г.М., Приходько П.Г., Гроза С.И., Богданова В. И.</a:t>
            </a:r>
            <a:endParaRPr lang="ru-RU" sz="2800" b="1" i="1" dirty="0">
              <a:solidFill>
                <a:srgbClr val="002060"/>
              </a:solidFill>
              <a:latin typeface="Times New Roman" pitchFamily="18" charset="0"/>
              <a:ea typeface="DejaVu Serif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C:\Users\Татьяна\Desktop\20181224_094355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3789040"/>
            <a:ext cx="1944216" cy="2448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C:\Users\Татьяна\Desktop\конкурс-2018г символ волонтера с.в\символ Серебряное волонтерство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260648"/>
            <a:ext cx="2304256" cy="1944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3" descr="C:\Users\Татьяна\Desktop\с 03.10.2016г\Добровольцы\2019г\статьи по волонтерам\слет 2019г. волонтеры\IMG_20191212_10441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55776" y="3717032"/>
            <a:ext cx="1872208" cy="2520280"/>
          </a:xfrm>
          <a:prstGeom prst="rect">
            <a:avLst/>
          </a:prstGeom>
          <a:noFill/>
        </p:spPr>
      </p:pic>
      <p:pic>
        <p:nvPicPr>
          <p:cNvPr id="9" name="Рисунок 8" descr="C:\Users\Татьяна\Desktop\с 03.10.2016г\Добровольцы\2021г\фото победителиСеребр. волонтеры\статья на сайт Гроза\IMG-20201229-WA0008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716016" y="3717032"/>
            <a:ext cx="2016224" cy="2520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9" descr="C:\Users\Татьяна\Desktop\IMG-20231218-WA0017.jpg"/>
          <p:cNvPicPr/>
          <p:nvPr/>
        </p:nvPicPr>
        <p:blipFill>
          <a:blip r:embed="rId7" cstate="print"/>
          <a:srcRect l="28808" t="30861" r="40944" b="4748"/>
          <a:stretch>
            <a:fillRect/>
          </a:stretch>
        </p:blipFill>
        <p:spPr bwMode="auto">
          <a:xfrm>
            <a:off x="7092280" y="3645024"/>
            <a:ext cx="1296144" cy="2736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ORION\Desktop\ЭКОНОМИЧЕСКАЯ КОНФЕРЕНЦИЯ\img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16632"/>
            <a:ext cx="8435280" cy="2232248"/>
          </a:xfrm>
        </p:spPr>
        <p:txBody>
          <a:bodyPr>
            <a:noAutofit/>
          </a:bodyPr>
          <a:lstStyle/>
          <a:p>
            <a:r>
              <a:rPr lang="ru-RU" sz="3200" dirty="0" smtClean="0">
                <a:solidFill>
                  <a:srgbClr val="002060"/>
                </a:solidFill>
              </a:rPr>
              <a:t>                             </a:t>
            </a:r>
            <a:r>
              <a:rPr lang="ru-RU" sz="3200" b="1" dirty="0" smtClean="0">
                <a:solidFill>
                  <a:srgbClr val="C00000"/>
                </a:solidFill>
              </a:rPr>
              <a:t>Форум ВДНХ «Россия</a:t>
            </a:r>
            <a:r>
              <a:rPr lang="ru-RU" sz="3200" b="1" dirty="0" smtClean="0">
                <a:solidFill>
                  <a:srgbClr val="C00000"/>
                </a:solidFill>
                <a:latin typeface="Times New Roman" pitchFamily="18" charset="0"/>
                <a:ea typeface="DejaVu Serif" pitchFamily="18" charset="0"/>
                <a:cs typeface="Times New Roman" pitchFamily="18" charset="0"/>
              </a:rPr>
              <a:t>           </a:t>
            </a:r>
            <a:endParaRPr lang="ru-RU" sz="3200" b="1" dirty="0">
              <a:solidFill>
                <a:srgbClr val="C00000"/>
              </a:solidFill>
              <a:latin typeface="Times New Roman" pitchFamily="18" charset="0"/>
              <a:ea typeface="DejaVu Serif" pitchFamily="18" charset="0"/>
              <a:cs typeface="Times New Roman" pitchFamily="18" charset="0"/>
            </a:endParaRPr>
          </a:p>
        </p:txBody>
      </p:sp>
      <p:sp>
        <p:nvSpPr>
          <p:cNvPr id="8" name="Содержимое 7"/>
          <p:cNvSpPr>
            <a:spLocks noGrp="1"/>
          </p:cNvSpPr>
          <p:nvPr>
            <p:ph idx="1"/>
          </p:nvPr>
        </p:nvSpPr>
        <p:spPr>
          <a:xfrm>
            <a:off x="457200" y="2132856"/>
            <a:ext cx="8229600" cy="4248472"/>
          </a:xfrm>
        </p:spPr>
        <p:txBody>
          <a:bodyPr>
            <a:normAutofit/>
          </a:bodyPr>
          <a:lstStyle/>
          <a:p>
            <a:pPr algn="just"/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solidFill>
                  <a:srgbClr val="002060"/>
                </a:solidFill>
              </a:rPr>
              <a:t>В </a:t>
            </a:r>
            <a:r>
              <a:rPr lang="ru-RU" sz="2800" dirty="0" smtClean="0">
                <a:solidFill>
                  <a:srgbClr val="002060"/>
                </a:solidFill>
              </a:rPr>
              <a:t>декабре 2023 году, в </a:t>
            </a:r>
            <a:r>
              <a:rPr lang="ru-RU" sz="2800" dirty="0" smtClean="0">
                <a:solidFill>
                  <a:srgbClr val="002060"/>
                </a:solidFill>
              </a:rPr>
              <a:t>г.Москва, на </a:t>
            </a:r>
            <a:r>
              <a:rPr lang="ru-RU" sz="2800" dirty="0" smtClean="0">
                <a:solidFill>
                  <a:srgbClr val="002060"/>
                </a:solidFill>
              </a:rPr>
              <a:t>международной выставке, </a:t>
            </a:r>
            <a:r>
              <a:rPr lang="ru-RU" sz="2800" dirty="0" smtClean="0">
                <a:solidFill>
                  <a:srgbClr val="002060"/>
                </a:solidFill>
              </a:rPr>
              <a:t>от  Ставропольского </a:t>
            </a:r>
            <a:r>
              <a:rPr lang="ru-RU" sz="2800" dirty="0" smtClean="0">
                <a:solidFill>
                  <a:srgbClr val="002060"/>
                </a:solidFill>
              </a:rPr>
              <a:t>края,  </a:t>
            </a:r>
            <a:r>
              <a:rPr lang="ru-RU" sz="2800" dirty="0" smtClean="0">
                <a:solidFill>
                  <a:srgbClr val="002060"/>
                </a:solidFill>
              </a:rPr>
              <a:t>участвовала  группа волонтеров, в числе которых и волонтеры «серебряного» возраста с.Раздольного</a:t>
            </a:r>
            <a:r>
              <a:rPr lang="ru-RU" dirty="0" smtClean="0">
                <a:solidFill>
                  <a:srgbClr val="002060"/>
                </a:solidFill>
              </a:rPr>
              <a:t>.</a:t>
            </a:r>
          </a:p>
          <a:p>
            <a:pPr algn="just"/>
            <a:endParaRPr lang="ru-RU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pic>
        <p:nvPicPr>
          <p:cNvPr id="6" name="Рисунок 5" descr="C:\Users\ORION\Desktop\ФОНЫ 2017\circle.pn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332656"/>
            <a:ext cx="2016224" cy="1800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50" name="Picture 2" descr="IMG-20231209-WA006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03848" y="4077072"/>
            <a:ext cx="4176464" cy="259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ORION\Desktop\ЭКОНОМИЧЕСКАЯ КОНФЕРЕНЦИЯ\img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16632"/>
            <a:ext cx="8435280" cy="2232248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rgbClr val="C00000"/>
                </a:solidFill>
                <a:latin typeface="Times New Roman" pitchFamily="18" charset="0"/>
                <a:ea typeface="DejaVu Serif" pitchFamily="18" charset="0"/>
                <a:cs typeface="Times New Roman" pitchFamily="18" charset="0"/>
              </a:rPr>
              <a:t>           Работа со средствами </a:t>
            </a:r>
            <a:br>
              <a:rPr lang="ru-RU" sz="3200" b="1" dirty="0" smtClean="0">
                <a:solidFill>
                  <a:srgbClr val="C00000"/>
                </a:solidFill>
                <a:latin typeface="Times New Roman" pitchFamily="18" charset="0"/>
                <a:ea typeface="DejaVu Serif" pitchFamily="18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srgbClr val="C00000"/>
                </a:solidFill>
                <a:latin typeface="Times New Roman" pitchFamily="18" charset="0"/>
                <a:ea typeface="DejaVu Serif" pitchFamily="18" charset="0"/>
                <a:cs typeface="Times New Roman" pitchFamily="18" charset="0"/>
              </a:rPr>
              <a:t>            массовой информации</a:t>
            </a:r>
            <a:endParaRPr lang="ru-RU" sz="3200" b="1" dirty="0">
              <a:solidFill>
                <a:srgbClr val="C00000"/>
              </a:solidFill>
              <a:latin typeface="Times New Roman" pitchFamily="18" charset="0"/>
              <a:ea typeface="DejaVu Serif" pitchFamily="18" charset="0"/>
              <a:cs typeface="Times New Roman" pitchFamily="18" charset="0"/>
            </a:endParaRPr>
          </a:p>
        </p:txBody>
      </p:sp>
      <p:sp>
        <p:nvSpPr>
          <p:cNvPr id="8" name="Содержимое 7"/>
          <p:cNvSpPr>
            <a:spLocks noGrp="1"/>
          </p:cNvSpPr>
          <p:nvPr>
            <p:ph idx="1"/>
          </p:nvPr>
        </p:nvSpPr>
        <p:spPr>
          <a:xfrm>
            <a:off x="457200" y="2348880"/>
            <a:ext cx="8229600" cy="4032448"/>
          </a:xfrm>
        </p:spPr>
        <p:txBody>
          <a:bodyPr>
            <a:normAutofit/>
          </a:bodyPr>
          <a:lstStyle/>
          <a:p>
            <a:pPr algn="just"/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Информация о мероприятиях Центра с участием волонтеров «серебряного возраста», размещается на сайтах Учреждения, МТ и СЗН, администрации округа и в газете «Знамя труда». </a:t>
            </a:r>
          </a:p>
          <a:p>
            <a:endParaRPr lang="ru-RU" dirty="0"/>
          </a:p>
        </p:txBody>
      </p:sp>
      <p:pic>
        <p:nvPicPr>
          <p:cNvPr id="6" name="Рисунок 5" descr="C:\Users\ORION\Desktop\ФОНЫ 2017\circle.pn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332656"/>
            <a:ext cx="2088232" cy="19442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ORION\Desktop\ЭКОНОМИЧЕСКАЯ КОНФЕРЕНЦИЯ\img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224136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rgbClr val="C00000"/>
                </a:solidFill>
                <a:latin typeface="Times New Roman" pitchFamily="18" charset="0"/>
                <a:ea typeface="DejaVu Serif" pitchFamily="18" charset="0"/>
                <a:cs typeface="Times New Roman" pitchFamily="18" charset="0"/>
              </a:rPr>
              <a:t>Ожидаемые результаты </a:t>
            </a:r>
            <a:br>
              <a:rPr lang="ru-RU" sz="3200" b="1" dirty="0" smtClean="0">
                <a:solidFill>
                  <a:srgbClr val="C00000"/>
                </a:solidFill>
                <a:latin typeface="Times New Roman" pitchFamily="18" charset="0"/>
                <a:ea typeface="DejaVu Serif" pitchFamily="18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srgbClr val="C00000"/>
                </a:solidFill>
                <a:latin typeface="Times New Roman" pitchFamily="18" charset="0"/>
                <a:ea typeface="DejaVu Serif" pitchFamily="18" charset="0"/>
                <a:cs typeface="Times New Roman" pitchFamily="18" charset="0"/>
              </a:rPr>
              <a:t>добровольческого движения</a:t>
            </a:r>
            <a:endParaRPr lang="ru-RU" sz="3200" b="1" dirty="0">
              <a:solidFill>
                <a:srgbClr val="C00000"/>
              </a:solidFill>
              <a:latin typeface="Times New Roman" pitchFamily="18" charset="0"/>
              <a:ea typeface="DejaVu Serif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896544"/>
          </a:xfrm>
        </p:spPr>
        <p:txBody>
          <a:bodyPr>
            <a:normAutofit lnSpcReduction="10000"/>
          </a:bodyPr>
          <a:lstStyle/>
          <a:p>
            <a:pPr algn="just">
              <a:buNone/>
            </a:pPr>
            <a:r>
              <a:rPr lang="ru-RU" sz="2600" dirty="0" smtClean="0">
                <a:latin typeface="Times New Roman" pitchFamily="18" charset="0"/>
                <a:ea typeface="DejaVu Serif" pitchFamily="18" charset="0"/>
                <a:cs typeface="Times New Roman" pitchFamily="18" charset="0"/>
              </a:rPr>
              <a:t>    </a:t>
            </a:r>
            <a:r>
              <a:rPr lang="ru-RU" sz="2600" dirty="0" smtClean="0">
                <a:solidFill>
                  <a:srgbClr val="002060"/>
                </a:solidFill>
                <a:latin typeface="Times New Roman" pitchFamily="18" charset="0"/>
                <a:ea typeface="DejaVu Serif" pitchFamily="18" charset="0"/>
                <a:cs typeface="Times New Roman" pitchFamily="18" charset="0"/>
              </a:rPr>
              <a:t>Реализация программы «Волонтеры серебряного возраста»:</a:t>
            </a:r>
          </a:p>
          <a:p>
            <a:pPr algn="just">
              <a:buNone/>
            </a:pPr>
            <a:r>
              <a:rPr lang="ru-RU" sz="2600" dirty="0" smtClean="0">
                <a:solidFill>
                  <a:srgbClr val="002060"/>
                </a:solidFill>
                <a:latin typeface="Times New Roman" pitchFamily="18" charset="0"/>
                <a:ea typeface="DejaVu Serif" pitchFamily="18" charset="0"/>
                <a:cs typeface="Times New Roman" pitchFamily="18" charset="0"/>
              </a:rPr>
              <a:t>   *нацелена на повышение качества жизни граждан   путем оперативного реагирования, на создавшуюся трудную жизненную ситуацию;</a:t>
            </a:r>
          </a:p>
          <a:p>
            <a:pPr algn="just">
              <a:buNone/>
            </a:pPr>
            <a:r>
              <a:rPr lang="ru-RU" sz="2600" dirty="0" smtClean="0">
                <a:solidFill>
                  <a:srgbClr val="002060"/>
                </a:solidFill>
                <a:latin typeface="Times New Roman" pitchFamily="18" charset="0"/>
                <a:ea typeface="DejaVu Serif" pitchFamily="18" charset="0"/>
                <a:cs typeface="Times New Roman" pitchFamily="18" charset="0"/>
              </a:rPr>
              <a:t>   </a:t>
            </a:r>
            <a:r>
              <a:rPr lang="ru-RU" sz="2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*позволяет оказать своевременную помощь  гражданам,  нуждающихся в поддержке;</a:t>
            </a:r>
            <a:endParaRPr lang="ru-RU" sz="2600" dirty="0" smtClean="0">
              <a:solidFill>
                <a:srgbClr val="002060"/>
              </a:solidFill>
              <a:latin typeface="Times New Roman" pitchFamily="18" charset="0"/>
              <a:ea typeface="DejaVu Serif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sz="2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*является продвижением идеи добровольчества, объединяет интересы активных пенсионеров; </a:t>
            </a:r>
          </a:p>
          <a:p>
            <a:pPr algn="just">
              <a:buNone/>
            </a:pPr>
            <a:r>
              <a:rPr lang="ru-RU" sz="2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*вносит существенный вклад в развитие духовной,  социальной и культурной жизни граждан Новоалександровского городского округа. </a:t>
            </a:r>
          </a:p>
          <a:p>
            <a:pPr>
              <a:buNone/>
            </a:pPr>
            <a:endParaRPr lang="ru-RU" sz="26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400" b="1" i="1" dirty="0">
              <a:latin typeface="DejaVu Serif" pitchFamily="18" charset="0"/>
              <a:ea typeface="DejaVu Serif" pitchFamily="18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ORION\Desktop\ЭКОНОМИЧЕСКАЯ КОНФЕРЕНЦИЯ\img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55776" y="188640"/>
            <a:ext cx="6408712" cy="1872208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</a:rPr>
              <a:t>«Серебряное волонтерство»- это активное долголетие, социальное интегрирование граждан пожилого возраста в жизнь общества</a:t>
            </a:r>
            <a:endParaRPr lang="ru-RU" sz="2800" b="1" i="1" dirty="0">
              <a:solidFill>
                <a:srgbClr val="002060"/>
              </a:solidFill>
              <a:latin typeface="DejaVu Serif" pitchFamily="18" charset="0"/>
              <a:ea typeface="DejaVu Serif" pitchFamily="18" charset="0"/>
            </a:endParaRPr>
          </a:p>
        </p:txBody>
      </p:sp>
      <p:pic>
        <p:nvPicPr>
          <p:cNvPr id="7" name="Рисунок 6" descr="C:\Users\ORION\Desktop\ФОНЫ 2017\circle.pn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188640"/>
            <a:ext cx="1944216" cy="18448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43808" y="2492896"/>
            <a:ext cx="3672408" cy="38884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Содержимое 12"/>
          <p:cNvSpPr>
            <a:spLocks noGrp="1"/>
          </p:cNvSpPr>
          <p:nvPr>
            <p:ph idx="1"/>
          </p:nvPr>
        </p:nvSpPr>
        <p:spPr>
          <a:xfrm>
            <a:off x="457200" y="2060848"/>
            <a:ext cx="8229600" cy="4065315"/>
          </a:xfrm>
        </p:spPr>
        <p:txBody>
          <a:bodyPr/>
          <a:lstStyle/>
          <a:p>
            <a:r>
              <a:rPr lang="ru-RU" b="1" i="1" dirty="0" smtClean="0">
                <a:solidFill>
                  <a:srgbClr val="C00000"/>
                </a:solidFill>
                <a:latin typeface="DejaVu Serif" pitchFamily="18" charset="0"/>
                <a:ea typeface="DejaVu Serif" pitchFamily="18" charset="0"/>
              </a:rPr>
              <a:t>Стань активным волонтером!</a:t>
            </a:r>
            <a:endParaRPr lang="ru-RU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ORION\Desktop\ЭКОНОМИЧЕСКАЯ КОНФЕРЕНЦИЯ\img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988840"/>
            <a:ext cx="8229600" cy="940924"/>
          </a:xfrm>
        </p:spPr>
        <p:txBody>
          <a:bodyPr>
            <a:normAutofit/>
          </a:bodyPr>
          <a:lstStyle/>
          <a:p>
            <a:r>
              <a:rPr lang="ru-RU" sz="4000" b="1" i="1" dirty="0" smtClean="0">
                <a:solidFill>
                  <a:srgbClr val="C00000"/>
                </a:solidFill>
                <a:latin typeface="DejaVu Serif" pitchFamily="18" charset="0"/>
                <a:ea typeface="DejaVu Serif" pitchFamily="18" charset="0"/>
              </a:rPr>
              <a:t>Спасибо за внимание!</a:t>
            </a:r>
            <a:endParaRPr lang="ru-RU" sz="4000" b="1" i="1" dirty="0">
              <a:solidFill>
                <a:srgbClr val="C00000"/>
              </a:solidFill>
              <a:latin typeface="DejaVu Serif" pitchFamily="18" charset="0"/>
              <a:ea typeface="DejaVu Serif" pitchFamily="18" charset="0"/>
            </a:endParaRPr>
          </a:p>
        </p:txBody>
      </p:sp>
      <p:pic>
        <p:nvPicPr>
          <p:cNvPr id="6" name="Picture 2" descr="D:\Документы\НОВЫЕ СТЕНДЫ\СТЕНД СОЦИАЛЬНЫЕ ПАРТНЕРЫ\ЗДАНИЕ ЦЕНТРА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55776" y="3284984"/>
            <a:ext cx="4288767" cy="305071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 descr="C:\Users\ORION\Desktop\ФОНЫ 2017\circle.pn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536" y="188640"/>
            <a:ext cx="1944216" cy="18448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801</TotalTime>
  <Words>457</Words>
  <Application>Microsoft Office PowerPoint</Application>
  <PresentationFormat>Экран (4:3)</PresentationFormat>
  <Paragraphs>62</Paragraphs>
  <Slides>18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Тема Office</vt:lpstr>
      <vt:lpstr>Министерство труда и социальной защиты населения Ставропольского края   ГБУСО «Новоалександровский комплексный центр социального обслуживания населения» </vt:lpstr>
      <vt:lpstr>Министерство труда и социальной защиты населения Ставропольского края   ГБУСО «Новоалександровский комплексный центр социального обслуживания населения» </vt:lpstr>
      <vt:lpstr>Серебряное» волонтёрство — это активно растущее в нашей стране движение.  Люди старшего возраста хотят и могут внести  неоценимый вклад в развитие нашего общества.  Их жизненный и профессиональный опыт, стремление оставаться «на волне», сложившиеся с годами идеалы и принципы позволяют им стать незаменимыми помощниками и наставниками в разных сферах деятельности.</vt:lpstr>
      <vt:lpstr> Реализация программы  «Волонтеры серебряного возраста» ведется в ГБУСО «Новоалександровский КЦСОН» с 2017 года. </vt:lpstr>
      <vt:lpstr>Команда волонтеров</vt:lpstr>
      <vt:lpstr>На данный момент состав «серебряных»волонтеров увеличился до 65 человек. </vt:lpstr>
      <vt:lpstr>Деятельность волонтеров</vt:lpstr>
      <vt:lpstr> Участвуют во всех мероприятиях Центра </vt:lpstr>
      <vt:lpstr>Оказание адресной помощи</vt:lpstr>
      <vt:lpstr>Оказание помощи участникам СВО</vt:lpstr>
      <vt:lpstr>Занятия Академии здорового образа жизни В.А.Скакуна</vt:lpstr>
      <vt:lpstr>«Социальный туризм»</vt:lpstr>
      <vt:lpstr>                       Участие в ежегодном                        Краевом Слете                         добровольческого движения                     «Серебряное волонтерство».</vt:lpstr>
      <vt:lpstr>                             Форум ВДНХ «Россия           </vt:lpstr>
      <vt:lpstr>           Работа со средствами              массовой информации</vt:lpstr>
      <vt:lpstr>Ожидаемые результаты  добровольческого движения</vt:lpstr>
      <vt:lpstr>«Серебряное волонтерство»- это активное долголетие, социальное интегрирование граждан пожилого возраста в жизнь общества</vt:lpstr>
      <vt:lpstr>Спасибо за внимание!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ORION</dc:creator>
  <cp:lastModifiedBy>Татьяна</cp:lastModifiedBy>
  <cp:revision>200</cp:revision>
  <dcterms:created xsi:type="dcterms:W3CDTF">2018-05-23T03:40:49Z</dcterms:created>
  <dcterms:modified xsi:type="dcterms:W3CDTF">2024-08-05T06:28:22Z</dcterms:modified>
</cp:coreProperties>
</file>